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7" r:id="rId3"/>
    <p:sldId id="279" r:id="rId4"/>
    <p:sldId id="258" r:id="rId5"/>
    <p:sldId id="287" r:id="rId6"/>
    <p:sldId id="262" r:id="rId7"/>
    <p:sldId id="259" r:id="rId8"/>
    <p:sldId id="280" r:id="rId9"/>
    <p:sldId id="260" r:id="rId10"/>
    <p:sldId id="281" r:id="rId11"/>
    <p:sldId id="261" r:id="rId12"/>
    <p:sldId id="288" r:id="rId13"/>
    <p:sldId id="282" r:id="rId14"/>
    <p:sldId id="264" r:id="rId15"/>
    <p:sldId id="283" r:id="rId16"/>
    <p:sldId id="265" r:id="rId17"/>
    <p:sldId id="284" r:id="rId18"/>
    <p:sldId id="266" r:id="rId19"/>
    <p:sldId id="285" r:id="rId20"/>
    <p:sldId id="267" r:id="rId21"/>
    <p:sldId id="289" r:id="rId22"/>
    <p:sldId id="286" r:id="rId23"/>
    <p:sldId id="290" r:id="rId24"/>
    <p:sldId id="268" r:id="rId25"/>
    <p:sldId id="278" r:id="rId26"/>
    <p:sldId id="269" r:id="rId27"/>
    <p:sldId id="277" r:id="rId28"/>
    <p:sldId id="270" r:id="rId29"/>
    <p:sldId id="276" r:id="rId30"/>
    <p:sldId id="271" r:id="rId31"/>
    <p:sldId id="275" r:id="rId32"/>
    <p:sldId id="272" r:id="rId33"/>
    <p:sldId id="273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54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415-A713-4E3F-BEF1-0BBEC7BAB22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E38-8895-4302-9CBC-7B9BF9C96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415-A713-4E3F-BEF1-0BBEC7BAB22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E38-8895-4302-9CBC-7B9BF9C96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415-A713-4E3F-BEF1-0BBEC7BAB22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E38-8895-4302-9CBC-7B9BF9C96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415-A713-4E3F-BEF1-0BBEC7BAB22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E38-8895-4302-9CBC-7B9BF9C96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415-A713-4E3F-BEF1-0BBEC7BAB22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E38-8895-4302-9CBC-7B9BF9C96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415-A713-4E3F-BEF1-0BBEC7BAB22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E38-8895-4302-9CBC-7B9BF9C96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415-A713-4E3F-BEF1-0BBEC7BAB22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E38-8895-4302-9CBC-7B9BF9C96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415-A713-4E3F-BEF1-0BBEC7BAB22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E38-8895-4302-9CBC-7B9BF9C96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415-A713-4E3F-BEF1-0BBEC7BAB22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E38-8895-4302-9CBC-7B9BF9C96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415-A713-4E3F-BEF1-0BBEC7BAB22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E38-8895-4302-9CBC-7B9BF9C96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415-A713-4E3F-BEF1-0BBEC7BAB22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E38-8895-4302-9CBC-7B9BF9C96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A4415-A713-4E3F-BEF1-0BBEC7BAB223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AE38-8895-4302-9CBC-7B9BF9C96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continuous Fourier Transforms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Notations for the transform pair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r>
              <a:rPr lang="en-US" dirty="0" smtClean="0"/>
              <a:t>Finite or infinite period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667" t="16000" r="20667" b="43733"/>
          <a:stretch>
            <a:fillRect/>
          </a:stretch>
        </p:blipFill>
        <p:spPr bwMode="auto">
          <a:xfrm>
            <a:off x="685800" y="1524000"/>
            <a:ext cx="7737074" cy="33190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Singularity functions</a:t>
            </a:r>
            <a:endParaRPr lang="en-US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Singularity functions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Singularity functions </a:t>
            </a:r>
            <a:r>
              <a:rPr lang="en-US" dirty="0" smtClean="0"/>
              <a:t>  </a:t>
            </a:r>
            <a:r>
              <a:rPr lang="en-US" dirty="0"/>
              <a:t>is a </a:t>
            </a:r>
            <a:r>
              <a:rPr lang="en-US" dirty="0">
                <a:solidFill>
                  <a:srgbClr val="0070C0"/>
                </a:solidFill>
              </a:rPr>
              <a:t>particular class of functions </a:t>
            </a:r>
            <a:r>
              <a:rPr lang="en-US" dirty="0"/>
              <a:t>which are </a:t>
            </a:r>
            <a:r>
              <a:rPr lang="en-US" dirty="0">
                <a:solidFill>
                  <a:srgbClr val="FF3300"/>
                </a:solidFill>
              </a:rPr>
              <a:t>useful </a:t>
            </a:r>
            <a:r>
              <a:rPr lang="en-US" dirty="0" smtClean="0">
                <a:solidFill>
                  <a:srgbClr val="FF3300"/>
                </a:solidFill>
              </a:rPr>
              <a:t>in signal </a:t>
            </a:r>
            <a:r>
              <a:rPr lang="en-US" dirty="0">
                <a:solidFill>
                  <a:srgbClr val="FF3300"/>
                </a:solidFill>
              </a:rPr>
              <a:t>analysis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– They are </a:t>
            </a:r>
            <a:r>
              <a:rPr lang="en-US" dirty="0">
                <a:solidFill>
                  <a:srgbClr val="FF3300"/>
                </a:solidFill>
              </a:rPr>
              <a:t>mathematical idealization </a:t>
            </a:r>
            <a:r>
              <a:rPr lang="en-US" dirty="0"/>
              <a:t>and, strictly </a:t>
            </a:r>
            <a:r>
              <a:rPr lang="en-US" dirty="0" smtClean="0"/>
              <a:t>speaking, do </a:t>
            </a:r>
            <a:r>
              <a:rPr lang="en-US" dirty="0"/>
              <a:t>not occur in physical systems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– Good approximation to certain </a:t>
            </a:r>
            <a:r>
              <a:rPr lang="en-US" dirty="0">
                <a:solidFill>
                  <a:srgbClr val="FF3300"/>
                </a:solidFill>
              </a:rPr>
              <a:t>limiting condition </a:t>
            </a:r>
            <a:r>
              <a:rPr lang="en-US" dirty="0" smtClean="0"/>
              <a:t>in physical </a:t>
            </a:r>
            <a:r>
              <a:rPr lang="en-US" dirty="0"/>
              <a:t>systems.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example, a very narrow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333" t="25600" r="18000" b="8533"/>
          <a:stretch>
            <a:fillRect/>
          </a:stretch>
        </p:blipFill>
        <p:spPr bwMode="auto">
          <a:xfrm>
            <a:off x="0" y="1143000"/>
            <a:ext cx="8447192" cy="537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Singularity functions –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impulse function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6096000"/>
            <a:ext cx="1905000" cy="381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 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Impulse functions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333" t="25600" r="17333" b="18133"/>
          <a:stretch>
            <a:fillRect/>
          </a:stretch>
        </p:blipFill>
        <p:spPr bwMode="auto">
          <a:xfrm>
            <a:off x="152400" y="1822983"/>
            <a:ext cx="8616511" cy="463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333" t="43733" r="28000" b="43733"/>
          <a:stretch>
            <a:fillRect/>
          </a:stretch>
        </p:blipFill>
        <p:spPr bwMode="auto">
          <a:xfrm>
            <a:off x="3429000" y="1246333"/>
            <a:ext cx="5715000" cy="919866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743200" y="2209800"/>
            <a:ext cx="51816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200" y="3810000"/>
            <a:ext cx="33528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Delta t has unit area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 delta t has A units</a:t>
            </a:r>
            <a:endParaRPr lang="en-US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8667" t="13867" r="14667" b="14933"/>
          <a:stretch>
            <a:fillRect/>
          </a:stretch>
        </p:blipFill>
        <p:spPr bwMode="auto">
          <a:xfrm>
            <a:off x="0" y="932049"/>
            <a:ext cx="8877627" cy="59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Graphic Representations of Impulse functions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685800"/>
            <a:ext cx="27432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Arrow used to avoid drawing magnitude of impulse functions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delta functions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8667" t="12800" r="15333" b="11733"/>
          <a:stretch>
            <a:fillRect/>
          </a:stretch>
        </p:blipFill>
        <p:spPr bwMode="auto">
          <a:xfrm>
            <a:off x="533400" y="838200"/>
            <a:ext cx="8255496" cy="589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914400"/>
            <a:ext cx="22098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integral of the unit impulse function is the unit step function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5657671"/>
            <a:ext cx="22098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unit impulse function is the derivative of the  unit step function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6210300" y="14859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419600" y="5867400"/>
            <a:ext cx="2057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3333" t="43733" r="28000" b="43733"/>
          <a:stretch>
            <a:fillRect/>
          </a:stretch>
        </p:blipFill>
        <p:spPr bwMode="auto">
          <a:xfrm>
            <a:off x="0" y="228600"/>
            <a:ext cx="3618787" cy="58246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04800" y="8382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 </a:t>
            </a:r>
            <a:r>
              <a:rPr lang="en-US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Function F(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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1333" t="18133" r="16667" b="19200"/>
          <a:stretch>
            <a:fillRect/>
          </a:stretch>
        </p:blipFill>
        <p:spPr bwMode="auto">
          <a:xfrm>
            <a:off x="304800" y="1371600"/>
            <a:ext cx="8337055" cy="52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733800" y="35814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0" y="3276600"/>
            <a:ext cx="2209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819400" y="1066800"/>
            <a:ext cx="68580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8000" t="22400" r="20000" b="14933"/>
          <a:stretch>
            <a:fillRect/>
          </a:stretch>
        </p:blipFill>
        <p:spPr bwMode="auto">
          <a:xfrm>
            <a:off x="381000" y="990600"/>
            <a:ext cx="8098936" cy="511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Spectral Density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Function F(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Symbol"/>
              </a:rPr>
              <a:t>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1333" t="51200" r="16667" b="39467"/>
          <a:stretch>
            <a:fillRect/>
          </a:stretch>
        </p:blipFill>
        <p:spPr bwMode="auto">
          <a:xfrm>
            <a:off x="1295400" y="6119642"/>
            <a:ext cx="7848600" cy="73835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990600" y="1981200"/>
            <a:ext cx="34290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905000" y="4267200"/>
            <a:ext cx="2133600" cy="457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562600" y="15240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8400" y="1371600"/>
            <a:ext cx="17526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Input function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the Fourier transform for physical systems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We may ignore </a:t>
            </a:r>
            <a:r>
              <a:rPr lang="en-US" dirty="0" smtClean="0">
                <a:solidFill>
                  <a:srgbClr val="00B0F0"/>
                </a:solidFill>
              </a:rPr>
              <a:t>the question of the existence of the Fourier transform of a time function </a:t>
            </a:r>
            <a:r>
              <a:rPr lang="en-US" dirty="0" smtClean="0"/>
              <a:t>when it is an accurately specified description of a </a:t>
            </a:r>
            <a:r>
              <a:rPr lang="en-US" dirty="0" smtClean="0">
                <a:solidFill>
                  <a:srgbClr val="00B050"/>
                </a:solidFill>
              </a:rPr>
              <a:t>physically realizable signal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In other words</a:t>
            </a:r>
            <a:r>
              <a:rPr lang="en-US" dirty="0" smtClean="0">
                <a:solidFill>
                  <a:srgbClr val="FF3300"/>
                </a:solidFill>
              </a:rPr>
              <a:t>, physical </a:t>
            </a:r>
            <a:r>
              <a:rPr lang="en-US" dirty="0" err="1" smtClean="0">
                <a:solidFill>
                  <a:srgbClr val="FF3300"/>
                </a:solidFill>
              </a:rPr>
              <a:t>realizability</a:t>
            </a:r>
            <a:r>
              <a:rPr lang="en-US" dirty="0" smtClean="0">
                <a:solidFill>
                  <a:srgbClr val="FF3300"/>
                </a:solidFill>
              </a:rPr>
              <a:t> is a sufficient condition </a:t>
            </a:r>
            <a:r>
              <a:rPr lang="en-US" dirty="0" smtClean="0"/>
              <a:t> for the existence of a Fourier transform.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 Notation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667" t="49067" r="20000" b="17067"/>
          <a:stretch>
            <a:fillRect/>
          </a:stretch>
        </p:blipFill>
        <p:spPr bwMode="auto">
          <a:xfrm>
            <a:off x="0" y="2224566"/>
            <a:ext cx="8991600" cy="343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505200" y="3505200"/>
            <a:ext cx="2438400" cy="11430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19600" y="5943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periodic 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Parseval’s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Theorem for Energy Signals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Parseval’s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Theorem for Energy Signals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0667" t="22400" r="16667" b="16000"/>
          <a:stretch>
            <a:fillRect/>
          </a:stretch>
        </p:blipFill>
        <p:spPr bwMode="auto">
          <a:xfrm>
            <a:off x="457200" y="1447800"/>
            <a:ext cx="8108633" cy="498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3276600"/>
            <a:ext cx="48006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of using </a:t>
            </a:r>
            <a:r>
              <a:rPr lang="en-US" sz="2000" dirty="0" err="1" smtClean="0"/>
              <a:t>Parseval</a:t>
            </a:r>
            <a:r>
              <a:rPr lang="en-US" sz="2000" dirty="0" smtClean="0"/>
              <a:t> Theorem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933700" y="2324100"/>
            <a:ext cx="3810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4800600" y="2209800"/>
            <a:ext cx="1447800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057400" y="1828800"/>
            <a:ext cx="449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733800" y="3733800"/>
            <a:ext cx="3886200" cy="533400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743200" y="3962400"/>
            <a:ext cx="3276600" cy="22098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743200" y="4038600"/>
            <a:ext cx="4419600" cy="17526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Transforms of some signals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99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Transforms of some signals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667" t="22400" r="17333" b="12800"/>
          <a:stretch>
            <a:fillRect/>
          </a:stretch>
        </p:blipFill>
        <p:spPr bwMode="auto">
          <a:xfrm>
            <a:off x="457200" y="1447800"/>
            <a:ext cx="8283348" cy="50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1371600"/>
            <a:ext cx="8382000" cy="18288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838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8667" t="27733" r="16000" b="24533"/>
          <a:stretch>
            <a:fillRect/>
          </a:stretch>
        </p:blipFill>
        <p:spPr bwMode="auto">
          <a:xfrm>
            <a:off x="381000" y="1447800"/>
            <a:ext cx="8505353" cy="388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Fourier Transforms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and Inverse FT of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some signals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8077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352800"/>
            <a:ext cx="83058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409700" y="11049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114800" y="685800"/>
            <a:ext cx="2819400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Transforms of Sinusoidal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989637"/>
            <a:ext cx="8229600" cy="868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9333" t="19200" r="18000" b="23467"/>
          <a:stretch>
            <a:fillRect/>
          </a:stretch>
        </p:blipFill>
        <p:spPr bwMode="auto">
          <a:xfrm>
            <a:off x="533400" y="1295400"/>
            <a:ext cx="8186026" cy="468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5115580"/>
            <a:ext cx="914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/>
              <a:t>F(sin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4038600"/>
            <a:ext cx="609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/>
              <a:t>F</a:t>
            </a:r>
            <a:endParaRPr lang="en-US" sz="32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3657600"/>
            <a:ext cx="3657600" cy="1828800"/>
          </a:xfrm>
          <a:ln>
            <a:solidFill>
              <a:srgbClr val="FF33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Which illustrates the last formula from the last slide (for sinus)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2000" t="13867" r="32000" b="18133"/>
          <a:stretch>
            <a:fillRect/>
          </a:stretch>
        </p:blipFill>
        <p:spPr bwMode="auto">
          <a:xfrm>
            <a:off x="0" y="1371600"/>
            <a:ext cx="4502805" cy="531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Sinusoidal Signals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Transforms of Sinusoidal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733800" y="39624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solidFill>
            <a:srgbClr val="FFFF99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 Signal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27733" r="16000" b="8533"/>
          <a:stretch>
            <a:fillRect/>
          </a:stretch>
        </p:blipFill>
        <p:spPr bwMode="auto">
          <a:xfrm>
            <a:off x="0" y="1610626"/>
            <a:ext cx="8430996" cy="524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Fourier Transforms of a Periodic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Signal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properties of the Fourier Transform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Linearity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8667" t="24533" r="17333" b="43733"/>
          <a:stretch>
            <a:fillRect/>
          </a:stretch>
        </p:blipFill>
        <p:spPr bwMode="auto">
          <a:xfrm>
            <a:off x="381000" y="1371600"/>
            <a:ext cx="8281284" cy="256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209800" y="3962400"/>
            <a:ext cx="1600200" cy="914400"/>
          </a:xfrm>
          <a:prstGeom prst="straightConnector1">
            <a:avLst/>
          </a:prstGeom>
          <a:ln w="762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8000" t="28800" r="16667" b="8533"/>
          <a:stretch>
            <a:fillRect/>
          </a:stretch>
        </p:blipFill>
        <p:spPr bwMode="auto">
          <a:xfrm>
            <a:off x="228600" y="1689080"/>
            <a:ext cx="8622124" cy="516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Some properties of the Fourier Transform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2296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DUALITY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990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 domain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200400"/>
            <a:ext cx="990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Spectral domain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 can be used for BOTH  time and frequency domains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4873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25600" r="16667" b="32000"/>
          <a:stretch>
            <a:fillRect/>
          </a:stretch>
        </p:blipFill>
        <p:spPr bwMode="auto">
          <a:xfrm>
            <a:off x="0" y="1600200"/>
            <a:ext cx="9105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5943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non-periodic 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 scaling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0667" t="23467" r="18667" b="10667"/>
          <a:stretch>
            <a:fillRect/>
          </a:stretch>
        </p:blipFill>
        <p:spPr bwMode="auto">
          <a:xfrm>
            <a:off x="0" y="1428737"/>
            <a:ext cx="8000838" cy="54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724400"/>
            <a:ext cx="990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 domain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3733800"/>
            <a:ext cx="990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Spectral domain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shifting. </a:t>
            </a:r>
            <a:b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Transforms of delayed signals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  <a:ln>
            <a:solidFill>
              <a:srgbClr val="FF3300"/>
            </a:solidFill>
          </a:ln>
        </p:spPr>
        <p:txBody>
          <a:bodyPr/>
          <a:lstStyle/>
          <a:p>
            <a:r>
              <a:rPr lang="en-US" dirty="0" smtClean="0"/>
              <a:t>Add negative phase to each frequency component!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0667" t="26667" r="18667" b="44800"/>
          <a:stretch>
            <a:fillRect/>
          </a:stretch>
        </p:blipFill>
        <p:spPr bwMode="auto">
          <a:xfrm>
            <a:off x="615875" y="2315903"/>
            <a:ext cx="8006319" cy="235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2514600" y="2971800"/>
            <a:ext cx="2438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4343400" y="2743200"/>
            <a:ext cx="2667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shifting (Modulation)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913437"/>
            <a:ext cx="8229600" cy="944563"/>
          </a:xfrm>
        </p:spPr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9333" t="27733" r="18667" b="16000"/>
          <a:stretch>
            <a:fillRect/>
          </a:stretch>
        </p:blipFill>
        <p:spPr bwMode="auto">
          <a:xfrm>
            <a:off x="304800" y="1295400"/>
            <a:ext cx="8098977" cy="459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4686300" y="45339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24600" y="4267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133600" y="42672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667000" y="1752600"/>
            <a:ext cx="3505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3924300" y="20955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Differentiation and Integration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6667" t="11733" r="15333" b="18133"/>
          <a:stretch>
            <a:fillRect/>
          </a:stretch>
        </p:blipFill>
        <p:spPr bwMode="auto">
          <a:xfrm>
            <a:off x="0" y="1447800"/>
            <a:ext cx="8071379" cy="52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1600201"/>
            <a:ext cx="1600200" cy="2590800"/>
          </a:xfrm>
          <a:solidFill>
            <a:srgbClr val="FFFF99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These properties have applications in signal processing (sound, speech) and also in image processing, when translated to 2D data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FFT for </a:t>
            </a:r>
            <a:r>
              <a:rPr lang="en-US" sz="1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infinite</a:t>
            </a: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FFT for 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infinite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858000" cy="5410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If the </a:t>
            </a:r>
            <a:r>
              <a:rPr lang="en-US" sz="2400" dirty="0"/>
              <a:t>period (</a:t>
            </a:r>
            <a:r>
              <a:rPr lang="en-US" sz="2400" i="1" dirty="0"/>
              <a:t>T) of a periodic signal </a:t>
            </a:r>
            <a:r>
              <a:rPr lang="en-US" sz="2400" i="1" dirty="0" err="1" smtClean="0"/>
              <a:t>increases,then</a:t>
            </a:r>
            <a:r>
              <a:rPr lang="en-US" sz="2400" i="1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i="1" dirty="0" smtClean="0"/>
              <a:t> </a:t>
            </a:r>
            <a:r>
              <a:rPr lang="en-US" sz="2000" i="1" dirty="0" smtClean="0"/>
              <a:t>the </a:t>
            </a:r>
            <a:r>
              <a:rPr lang="en-US" sz="2000" dirty="0" smtClean="0">
                <a:solidFill>
                  <a:srgbClr val="00B0F0"/>
                </a:solidFill>
              </a:rPr>
              <a:t>fundamental </a:t>
            </a:r>
            <a:r>
              <a:rPr lang="en-US" sz="2000" dirty="0">
                <a:solidFill>
                  <a:srgbClr val="00B0F0"/>
                </a:solidFill>
              </a:rPr>
              <a:t>frequency (</a:t>
            </a:r>
            <a:r>
              <a:rPr lang="en-US" sz="2000" dirty="0" err="1" smtClean="0">
                <a:solidFill>
                  <a:srgbClr val="00B0F0"/>
                </a:solidFill>
              </a:rPr>
              <a:t>ω</a:t>
            </a:r>
            <a:r>
              <a:rPr lang="en-US" sz="2000" baseline="-25000" dirty="0" err="1" smtClean="0">
                <a:solidFill>
                  <a:srgbClr val="00B0F0"/>
                </a:solidFill>
              </a:rPr>
              <a:t>o</a:t>
            </a:r>
            <a:r>
              <a:rPr lang="en-US" sz="2000" baseline="-25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= 2π/</a:t>
            </a:r>
            <a:r>
              <a:rPr lang="en-US" sz="2000" i="1" dirty="0" smtClean="0">
                <a:solidFill>
                  <a:srgbClr val="00B0F0"/>
                </a:solidFill>
              </a:rPr>
              <a:t>T</a:t>
            </a:r>
            <a:r>
              <a:rPr lang="en-US" sz="2000" i="1" dirty="0">
                <a:solidFill>
                  <a:srgbClr val="00B0F0"/>
                </a:solidFill>
              </a:rPr>
              <a:t>) becomes smaller </a:t>
            </a:r>
            <a:r>
              <a:rPr lang="en-US" sz="2000" i="1" dirty="0" smtClean="0"/>
              <a:t>and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00B050"/>
                </a:solidFill>
              </a:rPr>
              <a:t>the </a:t>
            </a:r>
            <a:r>
              <a:rPr lang="en-US" sz="2000" dirty="0" smtClean="0">
                <a:solidFill>
                  <a:srgbClr val="00B050"/>
                </a:solidFill>
              </a:rPr>
              <a:t>frequency </a:t>
            </a:r>
            <a:r>
              <a:rPr lang="en-US" sz="2000" dirty="0">
                <a:solidFill>
                  <a:srgbClr val="00B050"/>
                </a:solidFill>
              </a:rPr>
              <a:t>spectrum becomes more dense 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while </a:t>
            </a:r>
            <a:r>
              <a:rPr lang="en-US" sz="2000" dirty="0" smtClean="0">
                <a:solidFill>
                  <a:srgbClr val="FF0000"/>
                </a:solidFill>
              </a:rPr>
              <a:t>the amplitude </a:t>
            </a:r>
            <a:r>
              <a:rPr lang="en-US" sz="2000" dirty="0">
                <a:solidFill>
                  <a:srgbClr val="FF0000"/>
                </a:solidFill>
              </a:rPr>
              <a:t>of each frequency component decreases.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B050"/>
                </a:solidFill>
              </a:rPr>
              <a:t>shape </a:t>
            </a:r>
            <a:r>
              <a:rPr lang="en-US" sz="2400" dirty="0">
                <a:solidFill>
                  <a:srgbClr val="00B050"/>
                </a:solidFill>
              </a:rPr>
              <a:t>of the spectrum</a:t>
            </a:r>
            <a:r>
              <a:rPr lang="en-US" sz="2400" dirty="0"/>
              <a:t>, however, </a:t>
            </a:r>
            <a:r>
              <a:rPr lang="en-US" sz="2400" dirty="0">
                <a:solidFill>
                  <a:srgbClr val="00B0F0"/>
                </a:solidFill>
              </a:rPr>
              <a:t>remains unchanged </a:t>
            </a:r>
            <a:r>
              <a:rPr lang="en-US" sz="2400" dirty="0" smtClean="0"/>
              <a:t>with varying </a:t>
            </a:r>
            <a:r>
              <a:rPr lang="en-US" sz="2400" i="1" dirty="0"/>
              <a:t>T. </a:t>
            </a:r>
            <a:endParaRPr lang="en-US" sz="2400" i="1" dirty="0" smtClean="0"/>
          </a:p>
          <a:p>
            <a:pPr marL="514350" indent="-514350">
              <a:buFont typeface="+mj-lt"/>
              <a:buAutoNum type="arabicPeriod"/>
            </a:pPr>
            <a:endParaRPr lang="en-US" sz="2400" i="1" dirty="0"/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Now</a:t>
            </a:r>
            <a:r>
              <a:rPr lang="en-US" sz="2400" i="1" dirty="0"/>
              <a:t>, we will consider a signal with </a:t>
            </a:r>
            <a:r>
              <a:rPr lang="en-US" sz="2400" b="1" u="sng" dirty="0" smtClean="0">
                <a:solidFill>
                  <a:srgbClr val="FF0000"/>
                </a:solidFill>
              </a:rPr>
              <a:t>period approaching </a:t>
            </a:r>
            <a:r>
              <a:rPr lang="en-US" sz="2400" b="1" u="sng" dirty="0">
                <a:solidFill>
                  <a:srgbClr val="FF0000"/>
                </a:solidFill>
              </a:rPr>
              <a:t>infinity</a:t>
            </a:r>
            <a:r>
              <a:rPr lang="en-US" sz="2400" b="1" u="sng" dirty="0" smtClean="0">
                <a:solidFill>
                  <a:srgbClr val="FF0000"/>
                </a:solidFill>
              </a:rPr>
              <a:t>.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1524000"/>
            <a:ext cx="152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Shown on examples earlier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18133" r="16667" b="28800"/>
          <a:stretch>
            <a:fillRect/>
          </a:stretch>
        </p:blipFill>
        <p:spPr bwMode="auto">
          <a:xfrm>
            <a:off x="533400" y="2369466"/>
            <a:ext cx="8134461" cy="425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954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Suppose we are given a non-periodic signal </a:t>
            </a:r>
            <a:r>
              <a:rPr lang="en-US" sz="2000" i="1" dirty="0" smtClean="0"/>
              <a:t>f(t).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i="1" dirty="0" smtClean="0"/>
              <a:t>In order to </a:t>
            </a:r>
            <a:r>
              <a:rPr lang="en-US" sz="2000" dirty="0" smtClean="0"/>
              <a:t>applying Fourier series to the signal </a:t>
            </a:r>
            <a:r>
              <a:rPr lang="en-US" sz="2000" i="1" dirty="0" smtClean="0"/>
              <a:t>f(t),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construct a new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 signal </a:t>
            </a:r>
            <a:r>
              <a:rPr lang="en-US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0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 with period T.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105400" y="2064666"/>
            <a:ext cx="3581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 algn="ctr"/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 signal </a:t>
            </a:r>
            <a:r>
              <a:rPr lang="en-US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600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f(t)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334000"/>
            <a:ext cx="2209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original signal f(t) can be obtained 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periodic function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 can be represented by an</a:t>
            </a:r>
            <a:b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exponential Fourier series.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000" t="36267" r="21333" b="7467"/>
          <a:stretch>
            <a:fillRect/>
          </a:stretch>
        </p:blipFill>
        <p:spPr bwMode="auto">
          <a:xfrm>
            <a:off x="0" y="975494"/>
            <a:ext cx="9144000" cy="588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62800" y="6629400"/>
            <a:ext cx="1981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066800"/>
            <a:ext cx="76200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5524500" y="46863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7400" y="48006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period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286000" y="2667000"/>
            <a:ext cx="1905000" cy="16002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4000" y="2819400"/>
            <a:ext cx="4267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52400" y="5334000"/>
            <a:ext cx="8763000" cy="1447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858000" y="50292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86600" y="4382869"/>
            <a:ext cx="2057400" cy="646331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Now we integrate from –T/2 to +T/2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the frequency spectrum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previous formula becomes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667" t="20267" r="16667" b="14933"/>
          <a:stretch>
            <a:fillRect/>
          </a:stretch>
        </p:blipFill>
        <p:spPr bwMode="auto">
          <a:xfrm>
            <a:off x="0" y="1567789"/>
            <a:ext cx="8186019" cy="529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4000" t="82133" r="52667" b="7467"/>
          <a:stretch>
            <a:fillRect/>
          </a:stretch>
        </p:blipFill>
        <p:spPr bwMode="auto">
          <a:xfrm>
            <a:off x="5241623" y="2473674"/>
            <a:ext cx="3902377" cy="108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3733800" y="32004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Infinite sums become integrals…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667" t="25600" r="18667" b="7467"/>
          <a:stretch>
            <a:fillRect/>
          </a:stretch>
        </p:blipFill>
        <p:spPr bwMode="auto">
          <a:xfrm>
            <a:off x="0" y="1206948"/>
            <a:ext cx="7924800" cy="565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00" t="48000" r="22667" b="42667"/>
          <a:stretch>
            <a:fillRect/>
          </a:stretch>
        </p:blipFill>
        <p:spPr bwMode="auto">
          <a:xfrm>
            <a:off x="5029200" y="914400"/>
            <a:ext cx="4114800" cy="52940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6488668"/>
            <a:ext cx="3200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Fourier for infinite period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3657600"/>
            <a:ext cx="8686800" cy="3200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527</Words>
  <Application>Microsoft Office PowerPoint</Application>
  <PresentationFormat>On-screen Show (4:3)</PresentationFormat>
  <Paragraphs>82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Properties of continuous Fourier Transforms</vt:lpstr>
      <vt:lpstr>Fourier Transform Notation</vt:lpstr>
      <vt:lpstr>Fourier Transform can be used for BOTH  time and frequency domains</vt:lpstr>
      <vt:lpstr>FFT for infinite period</vt:lpstr>
      <vt:lpstr>Example: FFT for infinite period</vt:lpstr>
      <vt:lpstr>Slide 6</vt:lpstr>
      <vt:lpstr>The periodic function fT(t) can be represented by an exponential Fourier series.</vt:lpstr>
      <vt:lpstr>How the frequency spectrum  in the previous formula becomes continuous</vt:lpstr>
      <vt:lpstr>Infinite sums become integrals…</vt:lpstr>
      <vt:lpstr>Notations for the transform pair</vt:lpstr>
      <vt:lpstr>Singularity functions</vt:lpstr>
      <vt:lpstr>Singularity functions</vt:lpstr>
      <vt:lpstr>Slide 13</vt:lpstr>
      <vt:lpstr>Properties of Impulse functions</vt:lpstr>
      <vt:lpstr>Slide 15</vt:lpstr>
      <vt:lpstr>Using delta functions</vt:lpstr>
      <vt:lpstr>Spectral Density Function F()</vt:lpstr>
      <vt:lpstr>Slide 18</vt:lpstr>
      <vt:lpstr>Existence of the Fourier transform for physical systems</vt:lpstr>
      <vt:lpstr>Parseval’s Theorem for Energy Signals</vt:lpstr>
      <vt:lpstr>Parseval’s Theorem for Energy Signals</vt:lpstr>
      <vt:lpstr>Fourier Transforms of some signals</vt:lpstr>
      <vt:lpstr>Fourier Transforms of some signals</vt:lpstr>
      <vt:lpstr>Slide 24</vt:lpstr>
      <vt:lpstr>Fourier Transforms of Sinusoidal Signals</vt:lpstr>
      <vt:lpstr>Fourier Transforms of Sinusoidal Signals</vt:lpstr>
      <vt:lpstr>Periodic Signal</vt:lpstr>
      <vt:lpstr>Some properties of the Fourier Transform</vt:lpstr>
      <vt:lpstr>DUALITY </vt:lpstr>
      <vt:lpstr>Coordinate scaling</vt:lpstr>
      <vt:lpstr>Time shifting.  Transforms of delayed signals </vt:lpstr>
      <vt:lpstr>Frequency shifting (Modulation)</vt:lpstr>
      <vt:lpstr>Differentiation and Integration</vt:lpstr>
      <vt:lpstr>Slide 34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mperkows</dc:creator>
  <cp:lastModifiedBy>mperkows</cp:lastModifiedBy>
  <cp:revision>16</cp:revision>
  <dcterms:created xsi:type="dcterms:W3CDTF">2011-01-26T02:09:24Z</dcterms:created>
  <dcterms:modified xsi:type="dcterms:W3CDTF">2011-02-09T01:40:51Z</dcterms:modified>
</cp:coreProperties>
</file>